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1636" r:id="rId3"/>
    <p:sldId id="1609" r:id="rId4"/>
    <p:sldId id="1651" r:id="rId5"/>
    <p:sldId id="1613" r:id="rId6"/>
    <p:sldId id="1650" r:id="rId7"/>
    <p:sldId id="1605" r:id="rId8"/>
    <p:sldId id="1624" r:id="rId9"/>
    <p:sldId id="1661" r:id="rId10"/>
    <p:sldId id="1569" r:id="rId11"/>
  </p:sldIdLst>
  <p:sldSz cx="9144000" cy="6858000" type="screen4x3"/>
  <p:notesSz cx="9928225" cy="6797675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ky Boris, Mgr." initials="LBM" lastIdx="2" clrIdx="0">
    <p:extLst>
      <p:ext uri="{19B8F6BF-5375-455C-9EA6-DF929625EA0E}">
        <p15:presenceInfo xmlns:p15="http://schemas.microsoft.com/office/powerpoint/2012/main" userId="S-1-5-21-3857111658-3565609234-3391659417-792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9999"/>
    <a:srgbClr val="F0A69E"/>
    <a:srgbClr val="FF9900"/>
    <a:srgbClr val="8BCFCF"/>
    <a:srgbClr val="E7F3F4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Štýl s motívom 1 - zvýrazneni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7" autoAdjust="0"/>
    <p:restoredTop sz="73488" autoAdjust="0"/>
  </p:normalViewPr>
  <p:slideViewPr>
    <p:cSldViewPr>
      <p:cViewPr varScale="1">
        <p:scale>
          <a:sx n="47" d="100"/>
          <a:sy n="47" d="100"/>
        </p:scale>
        <p:origin x="171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notesViewPr>
    <p:cSldViewPr>
      <p:cViewPr varScale="1">
        <p:scale>
          <a:sx n="87" d="100"/>
          <a:sy n="87" d="100"/>
        </p:scale>
        <p:origin x="-600" y="-7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Ovari\Ovari\Analyzy\HAVELKOVA\Prezent%20pre%20Hlinkovu\Zo&#353;it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749328505982996E-2"/>
                  <c:y val="-5.5194353661080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E19-43A2-9F29-826E2F408E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478439214814849E-2"/>
                  <c:y val="-5.8644000764898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E19-43A2-9F29-826E2F408E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207549923646828E-2"/>
                  <c:y val="-6.5543294972533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E19-43A2-9F29-826E2F408E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Hárok4!$A$3:$A$5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Hárok4!$B$3:$B$5</c:f>
              <c:numCache>
                <c:formatCode>#\ ##0\ "€"</c:formatCode>
                <c:ptCount val="3"/>
                <c:pt idx="0">
                  <c:v>3788.9348935432472</c:v>
                </c:pt>
                <c:pt idx="1">
                  <c:v>4081.767183748193</c:v>
                </c:pt>
                <c:pt idx="2">
                  <c:v>5048.3494739531388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19-43A2-9F29-826E2F408E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6941584"/>
        <c:axId val="166942144"/>
        <c:axId val="0"/>
      </c:bar3DChart>
      <c:catAx>
        <c:axId val="16694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66942144"/>
        <c:crosses val="autoZero"/>
        <c:auto val="1"/>
        <c:lblAlgn val="ctr"/>
        <c:lblOffset val="100"/>
        <c:noMultiLvlLbl val="0"/>
      </c:catAx>
      <c:valAx>
        <c:axId val="166942144"/>
        <c:scaling>
          <c:orientation val="minMax"/>
        </c:scaling>
        <c:delete val="1"/>
        <c:axPos val="l"/>
        <c:numFmt formatCode="#\ ##0\ &quot;€&quot;" sourceLinked="1"/>
        <c:majorTickMark val="none"/>
        <c:minorTickMark val="none"/>
        <c:tickLblPos val="nextTo"/>
        <c:crossAx val="166941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3ED6F33-39F8-4B88-A56F-C6FF7FCD55D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871614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6F3A335-AAB3-4CBB-8AC0-F4C18AC7A977}" type="datetimeFigureOut">
              <a:rPr lang="sk-SK"/>
              <a:pPr>
                <a:defRPr/>
              </a:pPr>
              <a:t>21. 11. 2018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0A1C51-D8C7-42F4-9472-042A1DE2130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9413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 dirty="0" smtClean="0"/>
          </a:p>
        </p:txBody>
      </p:sp>
      <p:sp>
        <p:nvSpPr>
          <p:cNvPr id="717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075AEC-201D-4192-BB55-CFC5A609341D}" type="slidenum">
              <a:rPr lang="sk-SK" altLang="sk-SK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sk-SK" altLang="sk-SK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865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k-SK" altLang="sk-SK" dirty="0" smtClean="0"/>
          </a:p>
        </p:txBody>
      </p:sp>
      <p:sp>
        <p:nvSpPr>
          <p:cNvPr id="3482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C3C096-5345-4255-B743-8A6DA4A69E8C}" type="slidenum">
              <a:rPr lang="sk-SK" altLang="sk-SK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59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0A1C51-D8C7-42F4-9472-042A1DE21303}" type="slidenum">
              <a:rPr lang="sk-SK" altLang="sk-SK" smtClean="0"/>
              <a:pPr>
                <a:defRPr/>
              </a:pPr>
              <a:t>4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02955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k-SK" altLang="sk-SK" dirty="0" smtClean="0"/>
          </a:p>
        </p:txBody>
      </p:sp>
      <p:sp>
        <p:nvSpPr>
          <p:cNvPr id="3482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C3C096-5345-4255-B743-8A6DA4A69E8C}" type="slidenum">
              <a:rPr lang="sk-SK" altLang="sk-SK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793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1000" b="0" u="none" strike="noStrike" dirty="0" smtClean="0">
                <a:effectLst/>
              </a:rPr>
              <a:t>Zvýšenie základu pre výpočet výslednej IDK pre všetky vekové skupiny z 0,65 € na 0,71 €</a:t>
            </a:r>
            <a:endParaRPr lang="sk-SK" sz="1000" b="0" i="0" u="none" strike="noStrike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82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C3C096-5345-4255-B743-8A6DA4A69E8C}" type="slidenum">
              <a:rPr lang="sk-SK" altLang="sk-SK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225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0A1C51-D8C7-42F4-9472-042A1DE21303}" type="slidenum">
              <a:rPr lang="sk-SK" altLang="sk-SK" smtClean="0"/>
              <a:pPr>
                <a:defRPr/>
              </a:pPr>
              <a:t>7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1901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0A1C51-D8C7-42F4-9472-042A1DE21303}" type="slidenum">
              <a:rPr lang="sk-SK" altLang="sk-SK" smtClean="0"/>
              <a:pPr>
                <a:defRPr/>
              </a:pPr>
              <a:t>8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72062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/>
              <a:t>*počet </a:t>
            </a:r>
            <a:r>
              <a:rPr lang="sk-SK" sz="1200" dirty="0" err="1" smtClean="0"/>
              <a:t>kapitantov</a:t>
            </a:r>
            <a:r>
              <a:rPr lang="sk-SK" sz="1200" dirty="0" smtClean="0"/>
              <a:t> = 1225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0A1C51-D8C7-42F4-9472-042A1DE21303}" type="slidenum">
              <a:rPr lang="sk-SK" altLang="sk-SK" smtClean="0"/>
              <a:pPr>
                <a:defRPr/>
              </a:pPr>
              <a:t>9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753530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k-SK" altLang="sk-SK" smtClean="0"/>
          </a:p>
        </p:txBody>
      </p:sp>
      <p:sp>
        <p:nvSpPr>
          <p:cNvPr id="5734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3BFC65-D4D1-44B4-928D-6B3145AC06B6}" type="slidenum">
              <a:rPr lang="sk-SK" altLang="sk-SK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36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417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  <a:p>
            <a:pPr>
              <a:defRPr/>
            </a:pPr>
            <a:fld id="{0E4EEFB2-1F18-4B8C-BDCD-D54AA01B17C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9186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  <a:p>
            <a:pPr>
              <a:defRPr/>
            </a:pPr>
            <a:fld id="{5AC9445E-A05A-4562-B64D-87700D49A77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9646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  <a:p>
            <a:pPr>
              <a:defRPr/>
            </a:pPr>
            <a:fld id="{CCF751A0-5B3D-483F-839F-7609B26793A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5486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  <a:p>
            <a:pPr>
              <a:defRPr/>
            </a:pPr>
            <a:fld id="{2E453CA4-6DA9-4B89-9B37-38AEE8362D7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1162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  <a:p>
            <a:pPr>
              <a:defRPr/>
            </a:pPr>
            <a:fld id="{1C6FA7DD-04CF-4E59-984C-4A874A89A13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3370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  <a:p>
            <a:pPr>
              <a:defRPr/>
            </a:pPr>
            <a:fld id="{6C45496B-FCA8-4601-9A00-9129F85B6FB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9902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5C4E-8254-4C41-90D8-CCC82038B4B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6119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  <a:p>
            <a:pPr>
              <a:defRPr/>
            </a:pPr>
            <a:fld id="{DC6715DB-E6BA-4D34-AD59-EF22967CCC5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431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  <a:p>
            <a:pPr>
              <a:defRPr/>
            </a:pPr>
            <a:fld id="{C06549B4-7344-49BD-8D7E-B9D374D63AF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16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  <a:p>
            <a:pPr>
              <a:defRPr/>
            </a:pPr>
            <a:fld id="{2573D304-9550-4177-ACE4-C9C94F9325A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426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408738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sk-SK" altLang="sk-SK"/>
          </a:p>
          <a:p>
            <a:pPr>
              <a:defRPr/>
            </a:pPr>
            <a:fld id="{1C10D71A-0701-438A-831A-A11F001241C5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0" r:id="rId1"/>
    <p:sldLayoutId id="2147485551" r:id="rId2"/>
    <p:sldLayoutId id="2147485552" r:id="rId3"/>
    <p:sldLayoutId id="2147485553" r:id="rId4"/>
    <p:sldLayoutId id="2147485554" r:id="rId5"/>
    <p:sldLayoutId id="2147485561" r:id="rId6"/>
    <p:sldLayoutId id="2147485555" r:id="rId7"/>
    <p:sldLayoutId id="2147485556" r:id="rId8"/>
    <p:sldLayoutId id="2147485557" r:id="rId9"/>
    <p:sldLayoutId id="2147485558" r:id="rId10"/>
    <p:sldLayoutId id="21474855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4490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sk-SK" altLang="sk-SK" sz="3600" b="1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Úprava zmluvných podmienok v ambulantnej zdravotnej starostlivosti</a:t>
            </a:r>
            <a:endParaRPr lang="sk-SK" altLang="sk-SK" sz="3600" b="1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/>
          </p:cNvPr>
          <p:cNvSpPr>
            <a:spLocks noGrp="1"/>
          </p:cNvSpPr>
          <p:nvPr>
            <p:ph type="title" idx="4294967295"/>
          </p:nvPr>
        </p:nvSpPr>
        <p:spPr>
          <a:xfrm>
            <a:off x="0" y="3284538"/>
            <a:ext cx="9144000" cy="1143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sk-SK" sz="4000" b="1" dirty="0" smtClean="0">
                <a:solidFill>
                  <a:schemeClr val="bg1"/>
                </a:solidFill>
              </a:rPr>
              <a:t>Ďakujeme za pozornosť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48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331640" y="2348880"/>
            <a:ext cx="655272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11000" b="1" cap="none" spc="0" dirty="0" smtClean="0">
                <a:ln w="22225">
                  <a:solidFill>
                    <a:schemeClr val="accent1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66700">
                    <a:schemeClr val="accent1">
                      <a:alpha val="40000"/>
                    </a:schemeClr>
                  </a:glow>
                </a:effectLst>
              </a:rPr>
              <a:t>VLD</a:t>
            </a:r>
            <a:endParaRPr lang="sk-SK" sz="11000" b="1" cap="none" spc="0" dirty="0">
              <a:ln w="22225">
                <a:solidFill>
                  <a:schemeClr val="accent1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2667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97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-1588" y="260350"/>
            <a:ext cx="9144001" cy="1143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sk-SK" sz="4000" b="1" dirty="0">
                <a:solidFill>
                  <a:schemeClr val="bg1"/>
                </a:solidFill>
              </a:rPr>
              <a:t>Úprava </a:t>
            </a:r>
            <a:r>
              <a:rPr lang="sk-SK" sz="4000" b="1" dirty="0" smtClean="0">
                <a:solidFill>
                  <a:schemeClr val="bg1"/>
                </a:solidFill>
              </a:rPr>
              <a:t>v ambulancii všeobecného lekára pre dospelých (VLD)</a:t>
            </a:r>
            <a:endParaRPr lang="sk-SK" sz="4000" b="1" dirty="0">
              <a:solidFill>
                <a:schemeClr val="bg1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85526" y="1556792"/>
            <a:ext cx="8569771" cy="4536504"/>
          </a:xfrm>
        </p:spPr>
        <p:txBody>
          <a:bodyPr/>
          <a:lstStyle/>
          <a:p>
            <a:r>
              <a:rPr lang="sk-SK" sz="1800" dirty="0" smtClean="0"/>
              <a:t>Nárast v základnej </a:t>
            </a:r>
            <a:r>
              <a:rPr lang="sk-SK" sz="1800" dirty="0" err="1" smtClean="0"/>
              <a:t>kapitácii</a:t>
            </a:r>
            <a:r>
              <a:rPr lang="sk-SK" sz="1800" dirty="0" smtClean="0"/>
              <a:t>:</a:t>
            </a:r>
          </a:p>
          <a:p>
            <a:pPr lvl="1"/>
            <a:r>
              <a:rPr lang="sk-SK" sz="1200" dirty="0" smtClean="0"/>
              <a:t>VLD nárast o </a:t>
            </a:r>
            <a:r>
              <a:rPr lang="sk-SK" sz="1200" b="1" dirty="0" smtClean="0">
                <a:solidFill>
                  <a:srgbClr val="FF0000"/>
                </a:solidFill>
              </a:rPr>
              <a:t>0,44 EUR / </a:t>
            </a:r>
            <a:r>
              <a:rPr lang="sk-SK" sz="1200" b="1" dirty="0" err="1" smtClean="0">
                <a:solidFill>
                  <a:srgbClr val="FF0000"/>
                </a:solidFill>
              </a:rPr>
              <a:t>kapitant</a:t>
            </a:r>
            <a:r>
              <a:rPr lang="sk-SK" sz="1200" b="1" dirty="0" smtClean="0">
                <a:solidFill>
                  <a:srgbClr val="FF0000"/>
                </a:solidFill>
              </a:rPr>
              <a:t> </a:t>
            </a:r>
            <a:r>
              <a:rPr lang="sk-SK" sz="1200" dirty="0" smtClean="0"/>
              <a:t>vo všetkých vekových skupinách</a:t>
            </a:r>
          </a:p>
          <a:p>
            <a:pPr lvl="1"/>
            <a:endParaRPr lang="sk-SK" sz="1200" dirty="0" smtClean="0"/>
          </a:p>
          <a:p>
            <a:r>
              <a:rPr lang="sk-SK" sz="1800" dirty="0" smtClean="0"/>
              <a:t>Úprava IDK </a:t>
            </a:r>
          </a:p>
          <a:p>
            <a:pPr lvl="1"/>
            <a:r>
              <a:rPr lang="sk-SK" sz="1200" dirty="0" smtClean="0"/>
              <a:t>VLD nárast o </a:t>
            </a:r>
            <a:r>
              <a:rPr lang="sk-SK" sz="1200" b="1" dirty="0" smtClean="0">
                <a:solidFill>
                  <a:srgbClr val="FF0000"/>
                </a:solidFill>
              </a:rPr>
              <a:t>0,06 EUR / </a:t>
            </a:r>
            <a:r>
              <a:rPr lang="sk-SK" sz="1200" b="1" dirty="0" err="1" smtClean="0">
                <a:solidFill>
                  <a:srgbClr val="FF0000"/>
                </a:solidFill>
              </a:rPr>
              <a:t>kapitant</a:t>
            </a:r>
            <a:endParaRPr lang="sk-SK" sz="1200" b="1" dirty="0" smtClean="0">
              <a:solidFill>
                <a:srgbClr val="FF0000"/>
              </a:solidFill>
            </a:endParaRPr>
          </a:p>
          <a:p>
            <a:pPr lvl="1"/>
            <a:endParaRPr lang="sk-SK" sz="1600" dirty="0" smtClean="0"/>
          </a:p>
          <a:p>
            <a:r>
              <a:rPr lang="sk-SK" sz="1800" dirty="0" smtClean="0"/>
              <a:t>Preventívny </a:t>
            </a:r>
            <a:r>
              <a:rPr lang="sk-SK" sz="1800" dirty="0"/>
              <a:t>bod sa upravuje zo sumy </a:t>
            </a:r>
            <a:r>
              <a:rPr lang="sk-SK" sz="1800" b="1" dirty="0" smtClean="0">
                <a:solidFill>
                  <a:srgbClr val="FF0000"/>
                </a:solidFill>
              </a:rPr>
              <a:t>0,040-0,045 </a:t>
            </a:r>
            <a:r>
              <a:rPr lang="sk-SK" sz="1800" b="1" dirty="0">
                <a:solidFill>
                  <a:srgbClr val="FF0000"/>
                </a:solidFill>
              </a:rPr>
              <a:t>€</a:t>
            </a:r>
            <a:r>
              <a:rPr lang="sk-SK" sz="1800" dirty="0"/>
              <a:t> na </a:t>
            </a:r>
            <a:r>
              <a:rPr lang="sk-SK" sz="1800" dirty="0" smtClean="0"/>
              <a:t>sumu </a:t>
            </a:r>
            <a:r>
              <a:rPr lang="sk-SK" sz="1800" b="1" dirty="0" smtClean="0">
                <a:solidFill>
                  <a:srgbClr val="FF0000"/>
                </a:solidFill>
              </a:rPr>
              <a:t>0,041-0,046 €</a:t>
            </a:r>
            <a:r>
              <a:rPr lang="sk-SK" sz="1800" dirty="0" smtClean="0"/>
              <a:t> </a:t>
            </a:r>
          </a:p>
          <a:p>
            <a:pPr lvl="1"/>
            <a:r>
              <a:rPr lang="sk-SK" sz="1200" dirty="0" smtClean="0"/>
              <a:t>nárast o </a:t>
            </a:r>
            <a:r>
              <a:rPr lang="sk-SK" sz="1200" b="1" dirty="0" smtClean="0">
                <a:solidFill>
                  <a:srgbClr val="FF0000"/>
                </a:solidFill>
              </a:rPr>
              <a:t>0,001 </a:t>
            </a:r>
            <a:r>
              <a:rPr lang="sk-SK" sz="1200" b="1" dirty="0">
                <a:solidFill>
                  <a:srgbClr val="FF0000"/>
                </a:solidFill>
              </a:rPr>
              <a:t>EUR / </a:t>
            </a:r>
            <a:r>
              <a:rPr lang="sk-SK" sz="1200" b="1" dirty="0" smtClean="0">
                <a:solidFill>
                  <a:srgbClr val="FF0000"/>
                </a:solidFill>
              </a:rPr>
              <a:t>bod</a:t>
            </a:r>
            <a:endParaRPr lang="sk-SK" sz="1800" b="1" dirty="0" smtClean="0">
              <a:solidFill>
                <a:srgbClr val="FF0000"/>
              </a:solidFill>
            </a:endParaRPr>
          </a:p>
          <a:p>
            <a:pPr lvl="1"/>
            <a:endParaRPr lang="sk-SK" sz="1600" dirty="0" smtClean="0"/>
          </a:p>
          <a:p>
            <a:r>
              <a:rPr lang="sk-SK" sz="1800" dirty="0" smtClean="0"/>
              <a:t>Cenu bodu pre nepríslušných poistencov (neodkladná ZS) z </a:t>
            </a:r>
            <a:r>
              <a:rPr lang="sk-SK" sz="1800" b="1" dirty="0" smtClean="0">
                <a:solidFill>
                  <a:srgbClr val="FF0000"/>
                </a:solidFill>
              </a:rPr>
              <a:t>0,006639 €</a:t>
            </a:r>
            <a:r>
              <a:rPr lang="sk-SK" sz="1800" dirty="0" smtClean="0"/>
              <a:t> na </a:t>
            </a:r>
            <a:r>
              <a:rPr lang="sk-SK" sz="1800" b="1" dirty="0" smtClean="0">
                <a:solidFill>
                  <a:srgbClr val="FF0000"/>
                </a:solidFill>
              </a:rPr>
              <a:t>0,020995 €</a:t>
            </a:r>
          </a:p>
          <a:p>
            <a:r>
              <a:rPr lang="sk-SK" sz="1800" dirty="0"/>
              <a:t>Cenu bodu </a:t>
            </a:r>
            <a:r>
              <a:rPr lang="sk-SK" sz="1800" dirty="0" smtClean="0"/>
              <a:t>vybraných výkonov* z </a:t>
            </a:r>
            <a:r>
              <a:rPr lang="sk-SK" sz="1800" b="1" dirty="0">
                <a:solidFill>
                  <a:srgbClr val="FF0000"/>
                </a:solidFill>
              </a:rPr>
              <a:t>0,006639 €</a:t>
            </a:r>
            <a:r>
              <a:rPr lang="sk-SK" sz="1800" dirty="0"/>
              <a:t> na </a:t>
            </a:r>
            <a:r>
              <a:rPr lang="sk-SK" sz="1800" b="1" dirty="0">
                <a:solidFill>
                  <a:srgbClr val="FF0000"/>
                </a:solidFill>
              </a:rPr>
              <a:t>0,020995 €</a:t>
            </a:r>
            <a:endParaRPr lang="sk-SK" sz="1800" b="1" dirty="0" smtClean="0">
              <a:solidFill>
                <a:srgbClr val="FF0000"/>
              </a:solidFill>
            </a:endParaRPr>
          </a:p>
          <a:p>
            <a:r>
              <a:rPr lang="sk-SK" sz="1800" dirty="0" smtClean="0"/>
              <a:t>Cena bodu </a:t>
            </a:r>
            <a:r>
              <a:rPr lang="sk-SK" sz="1800" dirty="0"/>
              <a:t>vybraných </a:t>
            </a:r>
            <a:r>
              <a:rPr lang="sk-SK" sz="1800" dirty="0" smtClean="0"/>
              <a:t>výkonov** za poistencov EU, bezdomovcov, cudzincov a poistencov podľa § 9 ods. 3 zákona č. 581/2004 </a:t>
            </a:r>
            <a:r>
              <a:rPr lang="sk-SK" sz="1800" dirty="0"/>
              <a:t>z </a:t>
            </a:r>
            <a:r>
              <a:rPr lang="sk-SK" sz="1800" b="1" dirty="0">
                <a:solidFill>
                  <a:srgbClr val="FF0000"/>
                </a:solidFill>
              </a:rPr>
              <a:t>0,006639 €</a:t>
            </a:r>
            <a:r>
              <a:rPr lang="sk-SK" sz="1800" dirty="0"/>
              <a:t> na </a:t>
            </a:r>
            <a:r>
              <a:rPr lang="sk-SK" sz="1800" b="1" dirty="0">
                <a:solidFill>
                  <a:srgbClr val="FF0000"/>
                </a:solidFill>
              </a:rPr>
              <a:t>0,020995 €</a:t>
            </a:r>
          </a:p>
          <a:p>
            <a:pPr marL="0" indent="0"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408415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932802"/>
              </p:ext>
            </p:extLst>
          </p:nvPr>
        </p:nvGraphicFramePr>
        <p:xfrm>
          <a:off x="611559" y="1692350"/>
          <a:ext cx="7920880" cy="4264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5070">
                  <a:extLst>
                    <a:ext uri="{9D8B030D-6E8A-4147-A177-3AD203B41FA5}">
                      <a16:colId xmlns:a16="http://schemas.microsoft.com/office/drawing/2014/main" xmlns="" val="164635527"/>
                    </a:ext>
                  </a:extLst>
                </a:gridCol>
                <a:gridCol w="2002981">
                  <a:extLst>
                    <a:ext uri="{9D8B030D-6E8A-4147-A177-3AD203B41FA5}">
                      <a16:colId xmlns:a16="http://schemas.microsoft.com/office/drawing/2014/main" xmlns="" val="2153884697"/>
                    </a:ext>
                  </a:extLst>
                </a:gridCol>
                <a:gridCol w="1911937">
                  <a:extLst>
                    <a:ext uri="{9D8B030D-6E8A-4147-A177-3AD203B41FA5}">
                      <a16:colId xmlns:a16="http://schemas.microsoft.com/office/drawing/2014/main" xmlns="" val="2763093179"/>
                    </a:ext>
                  </a:extLst>
                </a:gridCol>
                <a:gridCol w="1820892">
                  <a:extLst>
                    <a:ext uri="{9D8B030D-6E8A-4147-A177-3AD203B41FA5}">
                      <a16:colId xmlns:a16="http://schemas.microsoft.com/office/drawing/2014/main" xmlns="" val="60108892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veková</a:t>
                      </a:r>
                      <a:r>
                        <a:rPr lang="sk-SK" sz="11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skupina</a:t>
                      </a:r>
                      <a:endParaRPr lang="sk-SK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u="none" strike="noStrike" dirty="0" smtClean="0">
                          <a:effectLst/>
                        </a:rPr>
                        <a:t>maximálna cena </a:t>
                      </a:r>
                      <a:r>
                        <a:rPr lang="sk-SK" sz="1100" b="1" u="none" strike="noStrike" dirty="0" err="1" smtClean="0">
                          <a:effectLst/>
                        </a:rPr>
                        <a:t>kapitácie</a:t>
                      </a:r>
                      <a:r>
                        <a:rPr lang="sk-SK" sz="1100" b="1" u="none" strike="noStrike" dirty="0" smtClean="0">
                          <a:effectLst/>
                        </a:rPr>
                        <a:t>*  </a:t>
                      </a:r>
                      <a:r>
                        <a:rPr lang="sk-SK" sz="1100" b="1" u="none" strike="noStrike" dirty="0">
                          <a:effectLst/>
                        </a:rPr>
                        <a:t>do </a:t>
                      </a:r>
                      <a:r>
                        <a:rPr lang="sk-SK" sz="1100" b="1" u="none" strike="noStrike" dirty="0" smtClean="0">
                          <a:effectLst/>
                        </a:rPr>
                        <a:t>30.6.2018*</a:t>
                      </a:r>
                      <a:endParaRPr lang="sk-SK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u="none" strike="noStrike" dirty="0" smtClean="0">
                          <a:effectLst/>
                        </a:rPr>
                        <a:t>maximálna cena </a:t>
                      </a:r>
                      <a:r>
                        <a:rPr lang="sk-SK" sz="1100" b="1" u="none" strike="noStrike" dirty="0" err="1" smtClean="0">
                          <a:effectLst/>
                        </a:rPr>
                        <a:t>kapitácie</a:t>
                      </a:r>
                      <a:r>
                        <a:rPr lang="sk-SK" sz="1100" b="1" u="none" strike="noStrike" dirty="0" smtClean="0">
                          <a:effectLst/>
                        </a:rPr>
                        <a:t>* </a:t>
                      </a:r>
                      <a:r>
                        <a:rPr lang="sk-SK" sz="1100" b="1" u="none" strike="noStrike" dirty="0">
                          <a:effectLst/>
                        </a:rPr>
                        <a:t>od </a:t>
                      </a:r>
                      <a:r>
                        <a:rPr lang="sk-SK" sz="1100" b="1" u="none" strike="noStrike" dirty="0" smtClean="0">
                          <a:effectLst/>
                        </a:rPr>
                        <a:t>1.7.2018</a:t>
                      </a:r>
                      <a:endParaRPr lang="sk-SK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u="none" strike="noStrike" dirty="0" smtClean="0">
                          <a:effectLst/>
                        </a:rPr>
                        <a:t>maximálna cena </a:t>
                      </a:r>
                      <a:r>
                        <a:rPr lang="sk-SK" sz="1100" b="1" u="none" strike="noStrike" dirty="0" err="1" smtClean="0">
                          <a:effectLst/>
                        </a:rPr>
                        <a:t>kapitácie</a:t>
                      </a:r>
                      <a:r>
                        <a:rPr lang="sk-SK" sz="1100" b="1" u="none" strike="noStrike" dirty="0" smtClean="0">
                          <a:effectLst/>
                        </a:rPr>
                        <a:t>* </a:t>
                      </a:r>
                      <a:r>
                        <a:rPr lang="sk-SK" sz="1100" b="1" u="none" strike="noStrike" dirty="0">
                          <a:effectLst/>
                        </a:rPr>
                        <a:t>od </a:t>
                      </a:r>
                      <a:r>
                        <a:rPr lang="sk-SK" sz="1100" b="1" u="none" strike="noStrike" dirty="0" smtClean="0">
                          <a:effectLst/>
                        </a:rPr>
                        <a:t>1.1.2019</a:t>
                      </a:r>
                      <a:endParaRPr lang="sk-SK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2944689"/>
                  </a:ext>
                </a:extLst>
              </a:tr>
              <a:tr h="24483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 dirty="0">
                          <a:effectLst/>
                        </a:rPr>
                        <a:t>do 19 rokov vrátane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3,19 €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3,35 €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3,83 €</a:t>
                      </a:r>
                      <a:endParaRPr lang="sk-SK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2886873"/>
                  </a:ext>
                </a:extLst>
              </a:tr>
              <a:tr h="2685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od 20 do 28 rokov vrátane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2,64 €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2,80 €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3,28 €</a:t>
                      </a:r>
                      <a:endParaRPr lang="sk-SK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9915175"/>
                  </a:ext>
                </a:extLst>
              </a:tr>
              <a:tr h="2685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od 29 do 39 rokov vrátane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2,64 €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2,80 €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3,28 €</a:t>
                      </a:r>
                      <a:endParaRPr lang="sk-SK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6205197"/>
                  </a:ext>
                </a:extLst>
              </a:tr>
              <a:tr h="2685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od 40 do 44 rokov vrátane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2,68 €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2,84 €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3,32 €</a:t>
                      </a:r>
                      <a:endParaRPr lang="sk-SK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9449609"/>
                  </a:ext>
                </a:extLst>
              </a:tr>
              <a:tr h="2685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od 45 do 49 rokov vrátane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2,73 €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2,89 €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3,37 €</a:t>
                      </a:r>
                      <a:endParaRPr lang="sk-SK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8731381"/>
                  </a:ext>
                </a:extLst>
              </a:tr>
              <a:tr h="2685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od 50 do 54 rokov vrátane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2,80 €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2,96 €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3,44 €</a:t>
                      </a:r>
                      <a:endParaRPr lang="sk-SK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806756"/>
                  </a:ext>
                </a:extLst>
              </a:tr>
              <a:tr h="2685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od 55 do 59 rokov vrátane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2,91 €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3,07 €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3,55 €</a:t>
                      </a:r>
                      <a:endParaRPr lang="sk-SK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3243363"/>
                  </a:ext>
                </a:extLst>
              </a:tr>
              <a:tr h="2685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od 60 do 64 rokov vrátane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3,04 €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3,20 €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3,68 €</a:t>
                      </a:r>
                      <a:endParaRPr lang="sk-SK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057822"/>
                  </a:ext>
                </a:extLst>
              </a:tr>
              <a:tr h="2685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od 65 do 69 rokov vrátane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3,15 €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3,31 €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3,79 €</a:t>
                      </a:r>
                      <a:endParaRPr lang="sk-SK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1699262"/>
                  </a:ext>
                </a:extLst>
              </a:tr>
              <a:tr h="2685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od 70 do 74 rokov vrátane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3,27 €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3,43 €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3,91 €</a:t>
                      </a:r>
                      <a:endParaRPr lang="sk-SK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0528442"/>
                  </a:ext>
                </a:extLst>
              </a:tr>
              <a:tr h="2685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od 75 do 79 rokov vrátane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3,38 €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3,54 €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4,02 €</a:t>
                      </a:r>
                      <a:endParaRPr lang="sk-SK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3241383"/>
                  </a:ext>
                </a:extLst>
              </a:tr>
              <a:tr h="2685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od 80 do 84 rokov vrátane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3,72 €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3,88 €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4,36 €</a:t>
                      </a:r>
                      <a:endParaRPr lang="sk-SK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9066599"/>
                  </a:ext>
                </a:extLst>
              </a:tr>
              <a:tr h="2448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od 85 rokov a viac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3,79 €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effectLst/>
                        </a:rPr>
                        <a:t>3,95 €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4,43 </a:t>
                      </a:r>
                      <a:r>
                        <a:rPr lang="sk-SK" sz="16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€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584010"/>
                  </a:ext>
                </a:extLst>
              </a:tr>
              <a:tr h="2448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priemerná</a:t>
                      </a:r>
                      <a:r>
                        <a:rPr lang="pl-PL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cena kapitácie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3,07 €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3,23 €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3,71 €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5546648"/>
                  </a:ext>
                </a:extLst>
              </a:tr>
            </a:tbl>
          </a:graphicData>
        </a:graphic>
      </p:graphicFrame>
      <p:sp>
        <p:nvSpPr>
          <p:cNvPr id="7" name="Nadpis 1">
            <a:extLst/>
          </p:cNvPr>
          <p:cNvSpPr txBox="1">
            <a:spLocks/>
          </p:cNvSpPr>
          <p:nvPr/>
        </p:nvSpPr>
        <p:spPr bwMode="auto">
          <a:xfrm>
            <a:off x="-1" y="260648"/>
            <a:ext cx="9144001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k-SK" sz="3200" b="1" kern="0" dirty="0" smtClean="0">
                <a:solidFill>
                  <a:schemeClr val="bg1"/>
                </a:solidFill>
              </a:rPr>
              <a:t>Vývoj cien základnej a individuálnej dodatkovej  </a:t>
            </a:r>
            <a:r>
              <a:rPr lang="sk-SK" sz="3200" b="1" kern="0" dirty="0" err="1" smtClean="0">
                <a:solidFill>
                  <a:schemeClr val="bg1"/>
                </a:solidFill>
              </a:rPr>
              <a:t>kapitácie</a:t>
            </a:r>
            <a:r>
              <a:rPr lang="sk-SK" sz="3200" b="1" kern="0" dirty="0" smtClean="0">
                <a:solidFill>
                  <a:schemeClr val="bg1"/>
                </a:solidFill>
              </a:rPr>
              <a:t> v ambulancii VLD</a:t>
            </a:r>
            <a:endParaRPr lang="sk-SK" sz="3200" b="1" kern="0" dirty="0">
              <a:solidFill>
                <a:schemeClr val="bg1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23528" y="6309321"/>
            <a:ext cx="2376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/>
              <a:t>*v zmysle zmluvných podmienok</a:t>
            </a:r>
            <a:endParaRPr lang="sk-SK" sz="1000" dirty="0"/>
          </a:p>
        </p:txBody>
      </p:sp>
    </p:spTree>
    <p:extLst>
      <p:ext uri="{BB962C8B-B14F-4D97-AF65-F5344CB8AC3E}">
        <p14:creationId xmlns:p14="http://schemas.microsoft.com/office/powerpoint/2010/main" val="143144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-1588" y="260350"/>
            <a:ext cx="9144001" cy="1143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sk-SK" sz="4000" b="1" dirty="0" smtClean="0">
                <a:solidFill>
                  <a:schemeClr val="bg1"/>
                </a:solidFill>
              </a:rPr>
              <a:t>Navýšenie základnej </a:t>
            </a:r>
            <a:r>
              <a:rPr lang="sk-SK" sz="4000" b="1" dirty="0" err="1" smtClean="0">
                <a:solidFill>
                  <a:schemeClr val="bg1"/>
                </a:solidFill>
              </a:rPr>
              <a:t>kapitačnej</a:t>
            </a:r>
            <a:r>
              <a:rPr lang="sk-SK" sz="4000" b="1" dirty="0" smtClean="0">
                <a:solidFill>
                  <a:schemeClr val="bg1"/>
                </a:solidFill>
              </a:rPr>
              <a:t> platby v ambulancii VLD</a:t>
            </a:r>
            <a:endParaRPr lang="sk-SK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493362"/>
              </p:ext>
            </p:extLst>
          </p:nvPr>
        </p:nvGraphicFramePr>
        <p:xfrm>
          <a:off x="971600" y="1484784"/>
          <a:ext cx="7560842" cy="4445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6117">
                  <a:extLst>
                    <a:ext uri="{9D8B030D-6E8A-4147-A177-3AD203B41FA5}">
                      <a16:colId xmlns:a16="http://schemas.microsoft.com/office/drawing/2014/main" xmlns="" val="3572128909"/>
                    </a:ext>
                  </a:extLst>
                </a:gridCol>
                <a:gridCol w="2253712">
                  <a:extLst>
                    <a:ext uri="{9D8B030D-6E8A-4147-A177-3AD203B41FA5}">
                      <a16:colId xmlns:a16="http://schemas.microsoft.com/office/drawing/2014/main" xmlns="" val="153239800"/>
                    </a:ext>
                  </a:extLst>
                </a:gridCol>
                <a:gridCol w="2181013">
                  <a:extLst>
                    <a:ext uri="{9D8B030D-6E8A-4147-A177-3AD203B41FA5}">
                      <a16:colId xmlns:a16="http://schemas.microsoft.com/office/drawing/2014/main" xmlns="" val="3413610112"/>
                    </a:ext>
                  </a:extLst>
                </a:gridCol>
              </a:tblGrid>
              <a:tr h="635199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 dirty="0" smtClean="0">
                          <a:effectLst/>
                        </a:rPr>
                        <a:t>veková skupina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cena základnej kapitácie od 1.7.2018</a:t>
                      </a:r>
                      <a:endParaRPr lang="pl-PL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cena základnej kapitácie od 1.1.2019</a:t>
                      </a:r>
                      <a:endParaRPr lang="pl-PL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686964"/>
                  </a:ext>
                </a:extLst>
              </a:tr>
              <a:tr h="268871">
                <a:tc>
                  <a:txBody>
                    <a:bodyPr/>
                    <a:lstStyle/>
                    <a:p>
                      <a:pPr algn="just" fontAlgn="ctr"/>
                      <a:r>
                        <a:rPr lang="sk-SK" sz="1400" u="none" strike="noStrike" dirty="0">
                          <a:effectLst/>
                        </a:rPr>
                        <a:t>do 19 rokov vrátane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2,58 €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3,02 €</a:t>
                      </a:r>
                      <a:endParaRPr lang="sk-SK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2463232"/>
                  </a:ext>
                </a:extLst>
              </a:tr>
              <a:tr h="268871"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u="none" strike="noStrike" dirty="0">
                          <a:effectLst/>
                        </a:rPr>
                        <a:t>od 20 do 28 rokov vrátane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2,03 €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2,47 €</a:t>
                      </a:r>
                      <a:endParaRPr lang="sk-SK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4173990"/>
                  </a:ext>
                </a:extLst>
              </a:tr>
              <a:tr h="268871"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u="none" strike="noStrike" dirty="0">
                          <a:effectLst/>
                        </a:rPr>
                        <a:t>od 29 do 39 rokov vrátane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2,03 €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2,47 €</a:t>
                      </a:r>
                      <a:endParaRPr lang="sk-SK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90386"/>
                  </a:ext>
                </a:extLst>
              </a:tr>
              <a:tr h="268871"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u="none" strike="noStrike" dirty="0">
                          <a:effectLst/>
                        </a:rPr>
                        <a:t>od 40 do 44 rokov vrátane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2,07 €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2,51 €</a:t>
                      </a:r>
                      <a:endParaRPr lang="sk-SK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2144504"/>
                  </a:ext>
                </a:extLst>
              </a:tr>
              <a:tr h="26887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od 45 do 49 rokov vrátane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2,12 €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2,56 €</a:t>
                      </a:r>
                      <a:endParaRPr lang="sk-SK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996847"/>
                  </a:ext>
                </a:extLst>
              </a:tr>
              <a:tr h="26887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od 50 do 54 rokov vrátane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2,19 €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2,63 €</a:t>
                      </a:r>
                      <a:endParaRPr lang="sk-SK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237914"/>
                  </a:ext>
                </a:extLst>
              </a:tr>
              <a:tr h="26887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od 55 do 59 rokov vrátane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2,30 €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2,74 €</a:t>
                      </a:r>
                      <a:endParaRPr lang="sk-SK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684186"/>
                  </a:ext>
                </a:extLst>
              </a:tr>
              <a:tr h="26887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od 60 do 64 rokov vrátane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>
                          <a:effectLst/>
                        </a:rPr>
                        <a:t>2,43 €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2,87 €</a:t>
                      </a:r>
                      <a:endParaRPr lang="sk-SK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2052539"/>
                  </a:ext>
                </a:extLst>
              </a:tr>
              <a:tr h="26887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od 65 do 69 rokov vrátane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2,54 €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2,98 €</a:t>
                      </a:r>
                      <a:endParaRPr lang="sk-SK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0346379"/>
                  </a:ext>
                </a:extLst>
              </a:tr>
              <a:tr h="26887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od 70 do 74 rokov vrátane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2,66 €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3,10 €</a:t>
                      </a:r>
                      <a:endParaRPr lang="sk-SK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19929"/>
                  </a:ext>
                </a:extLst>
              </a:tr>
              <a:tr h="26887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od 75 do 79 rokov vrátane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2,77 €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3,21 €</a:t>
                      </a:r>
                      <a:endParaRPr lang="sk-SK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5108005"/>
                  </a:ext>
                </a:extLst>
              </a:tr>
              <a:tr h="26887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od 80 do 84 rokov vrátane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3,11 €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3,55 €</a:t>
                      </a:r>
                      <a:endParaRPr lang="sk-SK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9132909"/>
                  </a:ext>
                </a:extLst>
              </a:tr>
              <a:tr h="26887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od 85 rokov a viac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3,18 €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3,62 €</a:t>
                      </a:r>
                      <a:endParaRPr lang="sk-SK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4220544"/>
                  </a:ext>
                </a:extLst>
              </a:tr>
              <a:tr h="238996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na 1 </a:t>
                      </a:r>
                      <a:r>
                        <a:rPr lang="sk-SK" sz="1600" b="1" u="none" strike="noStrike" dirty="0" err="1" smtClean="0">
                          <a:effectLst/>
                        </a:rPr>
                        <a:t>kapitanta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 dirty="0">
                          <a:effectLst/>
                        </a:rPr>
                        <a:t>2,46 €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2,90 €</a:t>
                      </a:r>
                      <a:endParaRPr lang="sk-SK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9235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6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-1588" y="260350"/>
            <a:ext cx="9144001" cy="1143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sk-SK" sz="4000" b="1" dirty="0" smtClean="0">
                <a:solidFill>
                  <a:schemeClr val="bg1"/>
                </a:solidFill>
              </a:rPr>
              <a:t>Navýšenie individuálnej dodatkovej </a:t>
            </a:r>
            <a:r>
              <a:rPr lang="sk-SK" sz="4000" b="1" dirty="0" err="1" smtClean="0">
                <a:solidFill>
                  <a:schemeClr val="bg1"/>
                </a:solidFill>
              </a:rPr>
              <a:t>kapitácie</a:t>
            </a:r>
            <a:r>
              <a:rPr lang="sk-SK" sz="4000" b="1" dirty="0" smtClean="0">
                <a:solidFill>
                  <a:schemeClr val="bg1"/>
                </a:solidFill>
              </a:rPr>
              <a:t> v ambulancii VLD</a:t>
            </a:r>
            <a:endParaRPr lang="sk-SK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849767"/>
              </p:ext>
            </p:extLst>
          </p:nvPr>
        </p:nvGraphicFramePr>
        <p:xfrm>
          <a:off x="323528" y="1556792"/>
          <a:ext cx="7920880" cy="4362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2962">
                  <a:extLst>
                    <a:ext uri="{9D8B030D-6E8A-4147-A177-3AD203B41FA5}">
                      <a16:colId xmlns:a16="http://schemas.microsoft.com/office/drawing/2014/main" xmlns="" val="945361872"/>
                    </a:ext>
                  </a:extLst>
                </a:gridCol>
                <a:gridCol w="1242081">
                  <a:extLst>
                    <a:ext uri="{9D8B030D-6E8A-4147-A177-3AD203B41FA5}">
                      <a16:colId xmlns:a16="http://schemas.microsoft.com/office/drawing/2014/main" xmlns="" val="2150716827"/>
                    </a:ext>
                  </a:extLst>
                </a:gridCol>
                <a:gridCol w="1405181">
                  <a:extLst>
                    <a:ext uri="{9D8B030D-6E8A-4147-A177-3AD203B41FA5}">
                      <a16:colId xmlns:a16="http://schemas.microsoft.com/office/drawing/2014/main" xmlns="" val="4094537864"/>
                    </a:ext>
                  </a:extLst>
                </a:gridCol>
                <a:gridCol w="1392637">
                  <a:extLst>
                    <a:ext uri="{9D8B030D-6E8A-4147-A177-3AD203B41FA5}">
                      <a16:colId xmlns:a16="http://schemas.microsoft.com/office/drawing/2014/main" xmlns="" val="1079596581"/>
                    </a:ext>
                  </a:extLst>
                </a:gridCol>
                <a:gridCol w="1354998">
                  <a:extLst>
                    <a:ext uri="{9D8B030D-6E8A-4147-A177-3AD203B41FA5}">
                      <a16:colId xmlns:a16="http://schemas.microsoft.com/office/drawing/2014/main" xmlns="" val="1229765162"/>
                    </a:ext>
                  </a:extLst>
                </a:gridCol>
                <a:gridCol w="1723021">
                  <a:extLst>
                    <a:ext uri="{9D8B030D-6E8A-4147-A177-3AD203B41FA5}">
                      <a16:colId xmlns:a16="http://schemas.microsoft.com/office/drawing/2014/main" xmlns="" val="4260935862"/>
                    </a:ext>
                  </a:extLst>
                </a:gridCol>
              </a:tblGrid>
              <a:tr h="333869"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</a:rPr>
                        <a:t>Všeobecná ambulantná starostlivosť pre dospelých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9615658"/>
                  </a:ext>
                </a:extLst>
              </a:tr>
              <a:tr h="333869">
                <a:tc>
                  <a:txBody>
                    <a:bodyPr/>
                    <a:lstStyle/>
                    <a:p>
                      <a:pPr algn="ctr" fontAlgn="ctr"/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 dirty="0">
                          <a:effectLst/>
                        </a:rPr>
                        <a:t> 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</a:rPr>
                        <a:t>IDK pásmo 1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</a:rPr>
                        <a:t>IDK pásmo 2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</a:rPr>
                        <a:t>IDK pásmo 3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</a:rPr>
                        <a:t>IDK pásmo 4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284284"/>
                  </a:ext>
                </a:extLst>
              </a:tr>
              <a:tr h="1542155">
                <a:tc>
                  <a:txBody>
                    <a:bodyPr/>
                    <a:lstStyle/>
                    <a:p>
                      <a:pPr algn="l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Základ pre výpočet výslednej IDK pre všetky vekové skupiny v eurách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Výsledná IDK -prepočet cez KEF v eurách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Výsledná IDK - prepočet cez KEF + </a:t>
                      </a:r>
                      <a:r>
                        <a:rPr lang="sk-SK" sz="1200" u="none" strike="noStrike" dirty="0" err="1">
                          <a:effectLst/>
                        </a:rPr>
                        <a:t>UKoL</a:t>
                      </a:r>
                      <a:r>
                        <a:rPr lang="sk-SK" sz="1200" u="none" strike="noStrike" dirty="0">
                          <a:effectLst/>
                        </a:rPr>
                        <a:t> v eurách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Výsledná IDK - prepočet cez KEF + ordinačné hodiny v eurách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Výsledná IDK - prepočet cez KEF + ordinačné hodiny + </a:t>
                      </a:r>
                      <a:r>
                        <a:rPr lang="sk-SK" sz="1200" u="none" strike="noStrike" dirty="0" err="1">
                          <a:effectLst/>
                        </a:rPr>
                        <a:t>UKoL</a:t>
                      </a:r>
                      <a:r>
                        <a:rPr lang="sk-SK" sz="1200" u="none" strike="noStrike" dirty="0">
                          <a:effectLst/>
                        </a:rPr>
                        <a:t> v eurách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00048363"/>
                  </a:ext>
                </a:extLst>
              </a:tr>
              <a:tr h="333869">
                <a:tc>
                  <a:txBody>
                    <a:bodyPr/>
                    <a:lstStyle/>
                    <a:p>
                      <a:pPr algn="l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u="none" strike="noStrike" dirty="0">
                          <a:effectLst/>
                        </a:rPr>
                        <a:t>0,65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u="none" strike="noStrike">
                          <a:effectLst/>
                        </a:rPr>
                        <a:t>0,44</a:t>
                      </a:r>
                      <a:endParaRPr lang="sk-SK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u="none" strike="noStrike" dirty="0">
                          <a:effectLst/>
                        </a:rPr>
                        <a:t>0,51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u="none" strike="noStrike" dirty="0">
                          <a:effectLst/>
                        </a:rPr>
                        <a:t>0,7</a:t>
                      </a:r>
                      <a:endParaRPr lang="sk-SK" sz="18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0,77</a:t>
                      </a:r>
                      <a:endParaRPr lang="sk-SK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2362944"/>
                  </a:ext>
                </a:extLst>
              </a:tr>
              <a:tr h="62004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 dirty="0">
                          <a:effectLst/>
                        </a:rPr>
                        <a:t>Výpočet aktuálny: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</a:rPr>
                        <a:t>0,65 * 68%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</a:rPr>
                        <a:t>0,65 * (68%+10%)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</a:rPr>
                        <a:t>0,65 * 68% + 0,26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</a:rPr>
                        <a:t>0,65 * (68%+10%)+0,26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22468551"/>
                  </a:ext>
                </a:extLst>
              </a:tr>
              <a:tr h="244837">
                <a:tc>
                  <a:txBody>
                    <a:bodyPr/>
                    <a:lstStyle/>
                    <a:p>
                      <a:pPr algn="l" fontAlgn="ctr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60388477"/>
                  </a:ext>
                </a:extLst>
              </a:tr>
              <a:tr h="333869">
                <a:tc>
                  <a:txBody>
                    <a:bodyPr/>
                    <a:lstStyle/>
                    <a:p>
                      <a:pPr algn="l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u="none" strike="noStrike" dirty="0">
                          <a:effectLst/>
                        </a:rPr>
                        <a:t>0,71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u="none" strike="noStrike" dirty="0">
                          <a:effectLst/>
                        </a:rPr>
                        <a:t>0,48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u="none" strike="noStrike" dirty="0">
                          <a:effectLst/>
                        </a:rPr>
                        <a:t>0,55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u="none" strike="noStrike" dirty="0">
                          <a:effectLst/>
                        </a:rPr>
                        <a:t>0,74</a:t>
                      </a:r>
                      <a:endParaRPr lang="sk-SK" sz="18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0,81</a:t>
                      </a:r>
                      <a:endParaRPr lang="sk-SK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5061384"/>
                  </a:ext>
                </a:extLst>
              </a:tr>
              <a:tr h="62004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 dirty="0">
                          <a:effectLst/>
                        </a:rPr>
                        <a:t>Výpočet od 1.1.2019: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</a:rPr>
                        <a:t>0,71 * 68%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</a:rPr>
                        <a:t>0,71 * (68%+10%)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</a:rPr>
                        <a:t>0,71* 68% + 0,26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</a:rPr>
                        <a:t>0,71 * (68%+10%)+0,26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04170524"/>
                  </a:ext>
                </a:extLst>
              </a:tr>
            </a:tbl>
          </a:graphicData>
        </a:graphic>
      </p:graphicFrame>
      <p:sp>
        <p:nvSpPr>
          <p:cNvPr id="6" name="Šípka doľava 5"/>
          <p:cNvSpPr/>
          <p:nvPr/>
        </p:nvSpPr>
        <p:spPr bwMode="auto">
          <a:xfrm>
            <a:off x="7956376" y="4869160"/>
            <a:ext cx="1008112" cy="504056"/>
          </a:xfrm>
          <a:prstGeom prst="leftArrow">
            <a:avLst/>
          </a:prstGeom>
          <a:solidFill>
            <a:srgbClr val="FFFF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71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/>
          </p:cNvPr>
          <p:cNvSpPr txBox="1">
            <a:spLocks/>
          </p:cNvSpPr>
          <p:nvPr/>
        </p:nvSpPr>
        <p:spPr bwMode="auto">
          <a:xfrm>
            <a:off x="0" y="260648"/>
            <a:ext cx="9144001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k-SK" sz="4000" b="1" kern="0" dirty="0" smtClean="0">
                <a:solidFill>
                  <a:schemeClr val="bg1"/>
                </a:solidFill>
              </a:rPr>
              <a:t>Trend úhrad preventívnej </a:t>
            </a:r>
          </a:p>
          <a:p>
            <a:pPr>
              <a:defRPr/>
            </a:pPr>
            <a:r>
              <a:rPr lang="sk-SK" sz="4000" b="1" kern="0" dirty="0" smtClean="0">
                <a:solidFill>
                  <a:schemeClr val="bg1"/>
                </a:solidFill>
              </a:rPr>
              <a:t>prehliadky poistenca </a:t>
            </a:r>
            <a:r>
              <a:rPr lang="sk-SK" sz="4000" b="1" kern="0" dirty="0" err="1" smtClean="0">
                <a:solidFill>
                  <a:schemeClr val="bg1"/>
                </a:solidFill>
              </a:rPr>
              <a:t>VšZP</a:t>
            </a:r>
            <a:endParaRPr lang="sk-SK" sz="4000" b="1" kern="0" dirty="0">
              <a:solidFill>
                <a:schemeClr val="bg1"/>
              </a:solidFill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087381"/>
              </p:ext>
            </p:extLst>
          </p:nvPr>
        </p:nvGraphicFramePr>
        <p:xfrm>
          <a:off x="287523" y="1589916"/>
          <a:ext cx="8568953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9086">
                  <a:extLst>
                    <a:ext uri="{9D8B030D-6E8A-4147-A177-3AD203B41FA5}">
                      <a16:colId xmlns:a16="http://schemas.microsoft.com/office/drawing/2014/main" xmlns="" val="2032424523"/>
                    </a:ext>
                  </a:extLst>
                </a:gridCol>
                <a:gridCol w="2407298">
                  <a:extLst>
                    <a:ext uri="{9D8B030D-6E8A-4147-A177-3AD203B41FA5}">
                      <a16:colId xmlns:a16="http://schemas.microsoft.com/office/drawing/2014/main" xmlns="" val="197932726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484710937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40997197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xmlns="" val="1241909456"/>
                    </a:ext>
                  </a:extLst>
                </a:gridCol>
              </a:tblGrid>
              <a:tr h="135015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</a:rPr>
                        <a:t>vek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</a:rPr>
                        <a:t>výkony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</a:rPr>
                        <a:t>maximálna úhrada na </a:t>
                      </a:r>
                      <a:endParaRPr lang="sk-SK" sz="18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sk-SK" sz="1800" b="1" u="none" strike="noStrike" dirty="0" smtClean="0">
                          <a:effectLst/>
                        </a:rPr>
                        <a:t>1 </a:t>
                      </a:r>
                      <a:r>
                        <a:rPr lang="sk-SK" sz="1800" b="1" u="none" strike="noStrike" dirty="0">
                          <a:effectLst/>
                        </a:rPr>
                        <a:t>poistenca na 1 vyšetrenie do 30.6.2018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maximálna úhrada na </a:t>
                      </a:r>
                      <a:endParaRPr lang="pl-PL" sz="18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pl-PL" sz="1800" b="1" u="none" strike="noStrike" dirty="0" smtClean="0">
                          <a:effectLst/>
                        </a:rPr>
                        <a:t>1 </a:t>
                      </a:r>
                      <a:r>
                        <a:rPr lang="pl-PL" sz="1800" b="1" u="none" strike="noStrike" dirty="0">
                          <a:effectLst/>
                        </a:rPr>
                        <a:t>poistenca na 1 vyšetrenie od 1.7.2018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maximálna úhrada na </a:t>
                      </a:r>
                      <a:endParaRPr lang="pl-PL" sz="18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pl-PL" sz="1800" b="1" u="none" strike="noStrike" dirty="0" smtClean="0">
                          <a:effectLst/>
                        </a:rPr>
                        <a:t>1 </a:t>
                      </a:r>
                      <a:r>
                        <a:rPr lang="pl-PL" sz="1800" b="1" u="none" strike="noStrike" dirty="0">
                          <a:effectLst/>
                        </a:rPr>
                        <a:t>poistenca na 1 vyšetrenie od 1.1.2019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8088946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</a:rPr>
                        <a:t>do 40 r.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u="none" strike="noStrike" dirty="0">
                          <a:effectLst/>
                        </a:rPr>
                        <a:t>160, </a:t>
                      </a:r>
                      <a:r>
                        <a:rPr lang="sk-SK" sz="1800" b="0" u="none" strike="noStrike" dirty="0" smtClean="0">
                          <a:effectLst/>
                        </a:rPr>
                        <a:t>H0003* alebo H0004*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 smtClean="0">
                          <a:effectLst/>
                        </a:rPr>
                        <a:t>17,55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 smtClean="0">
                          <a:effectLst/>
                        </a:rPr>
                        <a:t>29,55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29,94</a:t>
                      </a:r>
                      <a:endParaRPr lang="sk-SK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5136595"/>
                  </a:ext>
                </a:extLst>
              </a:tr>
              <a:tr h="81009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</a:rPr>
                        <a:t>od 40 r. vrátane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u="none" strike="noStrike" dirty="0">
                          <a:effectLst/>
                        </a:rPr>
                        <a:t>160, 159A, 5702P, </a:t>
                      </a:r>
                      <a:r>
                        <a:rPr lang="pt-BR" sz="1800" b="0" u="none" strike="noStrike" dirty="0" smtClean="0">
                          <a:effectLst/>
                        </a:rPr>
                        <a:t>H0003</a:t>
                      </a:r>
                      <a:r>
                        <a:rPr lang="sk-SK" sz="1800" b="0" u="none" strike="noStrike" dirty="0" smtClean="0">
                          <a:effectLst/>
                        </a:rPr>
                        <a:t>*</a:t>
                      </a:r>
                      <a:r>
                        <a:rPr lang="pt-BR" sz="1800" b="0" u="none" strike="noStrike" dirty="0" smtClean="0">
                          <a:effectLst/>
                        </a:rPr>
                        <a:t> </a:t>
                      </a:r>
                      <a:r>
                        <a:rPr lang="pt-BR" sz="1800" b="0" u="none" strike="noStrike" dirty="0">
                          <a:effectLst/>
                        </a:rPr>
                        <a:t>alebo </a:t>
                      </a:r>
                      <a:r>
                        <a:rPr lang="pt-BR" sz="1800" b="0" u="none" strike="noStrike" dirty="0" smtClean="0">
                          <a:effectLst/>
                        </a:rPr>
                        <a:t>H0004</a:t>
                      </a:r>
                      <a:r>
                        <a:rPr lang="sk-SK" sz="1800" b="0" u="none" strike="noStrike" dirty="0" smtClean="0">
                          <a:effectLst/>
                        </a:rPr>
                        <a:t>*</a:t>
                      </a:r>
                      <a:r>
                        <a:rPr lang="pt-BR" sz="1800" b="0" u="none" strike="noStrike" dirty="0" smtClean="0">
                          <a:effectLst/>
                        </a:rPr>
                        <a:t>, </a:t>
                      </a:r>
                      <a:r>
                        <a:rPr lang="pt-BR" sz="1800" b="0" u="none" strike="noStrike" dirty="0">
                          <a:effectLst/>
                        </a:rPr>
                        <a:t>H0006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 smtClean="0">
                          <a:effectLst/>
                        </a:rPr>
                        <a:t>37,55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</a:rPr>
                        <a:t>50,75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51,40</a:t>
                      </a:r>
                      <a:endParaRPr lang="sk-SK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5374590"/>
                  </a:ext>
                </a:extLst>
              </a:tr>
              <a:tr h="81009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</a:rPr>
                        <a:t>od 50 r. vrátane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u="none" strike="noStrike" dirty="0">
                          <a:effectLst/>
                        </a:rPr>
                        <a:t>160, 159A, 5702P, </a:t>
                      </a:r>
                      <a:r>
                        <a:rPr lang="pt-BR" sz="1800" b="0" u="none" strike="noStrike" dirty="0" smtClean="0">
                          <a:effectLst/>
                        </a:rPr>
                        <a:t>H0003</a:t>
                      </a:r>
                      <a:r>
                        <a:rPr lang="sk-SK" sz="1800" b="0" u="none" strike="noStrike" dirty="0" smtClean="0">
                          <a:effectLst/>
                        </a:rPr>
                        <a:t>*</a:t>
                      </a:r>
                      <a:r>
                        <a:rPr lang="pt-BR" sz="1800" b="0" u="none" strike="noStrike" dirty="0" smtClean="0">
                          <a:effectLst/>
                        </a:rPr>
                        <a:t> </a:t>
                      </a:r>
                      <a:r>
                        <a:rPr lang="pt-BR" sz="1800" b="0" u="none" strike="noStrike" dirty="0">
                          <a:effectLst/>
                        </a:rPr>
                        <a:t>alebo </a:t>
                      </a:r>
                      <a:r>
                        <a:rPr lang="pt-BR" sz="1800" b="0" u="none" strike="noStrike" dirty="0" smtClean="0">
                          <a:effectLst/>
                        </a:rPr>
                        <a:t>H0004</a:t>
                      </a:r>
                      <a:r>
                        <a:rPr lang="sk-SK" sz="1800" b="0" u="none" strike="noStrike" dirty="0" smtClean="0">
                          <a:effectLst/>
                        </a:rPr>
                        <a:t>*</a:t>
                      </a:r>
                      <a:r>
                        <a:rPr lang="pt-BR" sz="1800" b="0" u="none" strike="noStrike" dirty="0" smtClean="0">
                          <a:effectLst/>
                        </a:rPr>
                        <a:t>, </a:t>
                      </a:r>
                      <a:r>
                        <a:rPr lang="pt-BR" sz="1800" b="0" u="none" strike="noStrike" dirty="0">
                          <a:effectLst/>
                        </a:rPr>
                        <a:t>H0006, </a:t>
                      </a:r>
                      <a:r>
                        <a:rPr lang="pt-BR" sz="1800" b="0" u="none" strike="noStrike" dirty="0" smtClean="0">
                          <a:effectLst/>
                        </a:rPr>
                        <a:t>H0008</a:t>
                      </a:r>
                      <a:r>
                        <a:rPr lang="sk-SK" sz="1800" b="0" u="none" strike="noStrike" dirty="0" smtClean="0">
                          <a:effectLst/>
                        </a:rPr>
                        <a:t>*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 smtClean="0">
                          <a:effectLst/>
                        </a:rPr>
                        <a:t>42,05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</a:rPr>
                        <a:t>55,25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55,90</a:t>
                      </a:r>
                      <a:endParaRPr lang="sk-SK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0508942"/>
                  </a:ext>
                </a:extLst>
              </a:tr>
              <a:tr h="81009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</a:rPr>
                        <a:t> od 60 r. vrátane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u="none" strike="noStrike" dirty="0">
                          <a:effectLst/>
                        </a:rPr>
                        <a:t>160, 159A, 5702P, </a:t>
                      </a:r>
                      <a:r>
                        <a:rPr lang="pt-BR" sz="1800" b="0" u="none" strike="noStrike" dirty="0" smtClean="0">
                          <a:effectLst/>
                        </a:rPr>
                        <a:t>H0003</a:t>
                      </a:r>
                      <a:r>
                        <a:rPr lang="sk-SK" sz="1800" b="0" u="none" strike="noStrike" dirty="0" smtClean="0">
                          <a:effectLst/>
                        </a:rPr>
                        <a:t>*</a:t>
                      </a:r>
                      <a:r>
                        <a:rPr lang="pt-BR" sz="1800" b="0" u="none" strike="noStrike" dirty="0" smtClean="0">
                          <a:effectLst/>
                        </a:rPr>
                        <a:t> </a:t>
                      </a:r>
                      <a:r>
                        <a:rPr lang="pt-BR" sz="1800" b="0" u="none" strike="noStrike" dirty="0">
                          <a:effectLst/>
                        </a:rPr>
                        <a:t>alebo </a:t>
                      </a:r>
                      <a:r>
                        <a:rPr lang="pt-BR" sz="1800" b="0" u="none" strike="noStrike" dirty="0" smtClean="0">
                          <a:effectLst/>
                        </a:rPr>
                        <a:t>H0004</a:t>
                      </a:r>
                      <a:r>
                        <a:rPr lang="sk-SK" sz="1800" b="0" u="none" strike="noStrike" dirty="0" smtClean="0">
                          <a:effectLst/>
                        </a:rPr>
                        <a:t>*</a:t>
                      </a:r>
                      <a:r>
                        <a:rPr lang="pt-BR" sz="1800" b="0" u="none" strike="noStrike" dirty="0" smtClean="0">
                          <a:effectLst/>
                        </a:rPr>
                        <a:t>, </a:t>
                      </a:r>
                      <a:r>
                        <a:rPr lang="pt-BR" sz="1800" b="0" u="none" strike="noStrike" dirty="0">
                          <a:effectLst/>
                        </a:rPr>
                        <a:t>H0006, H0008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 smtClean="0">
                          <a:effectLst/>
                        </a:rPr>
                        <a:t>42,05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</a:rPr>
                        <a:t>55,25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55,90</a:t>
                      </a:r>
                      <a:endParaRPr lang="sk-SK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1246032"/>
                  </a:ext>
                </a:extLst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323528" y="6309321"/>
            <a:ext cx="2376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/>
              <a:t>*v zmysle zmluvných podmienok</a:t>
            </a:r>
            <a:endParaRPr lang="sk-SK" sz="1000" dirty="0"/>
          </a:p>
        </p:txBody>
      </p:sp>
    </p:spTree>
    <p:extLst>
      <p:ext uri="{BB962C8B-B14F-4D97-AF65-F5344CB8AC3E}">
        <p14:creationId xmlns:p14="http://schemas.microsoft.com/office/powerpoint/2010/main" val="254965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/>
          </p:cNvPr>
          <p:cNvSpPr txBox="1">
            <a:spLocks/>
          </p:cNvSpPr>
          <p:nvPr/>
        </p:nvSpPr>
        <p:spPr bwMode="auto">
          <a:xfrm>
            <a:off x="-1" y="260648"/>
            <a:ext cx="9144001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k-SK" sz="4000" b="1" kern="0" dirty="0" smtClean="0">
                <a:solidFill>
                  <a:schemeClr val="bg1"/>
                </a:solidFill>
              </a:rPr>
              <a:t>Úhrada preventívnej prehliadky a predoperačného vyšetrenia</a:t>
            </a:r>
            <a:endParaRPr lang="sk-SK" sz="4000" b="1" kern="0" dirty="0">
              <a:solidFill>
                <a:schemeClr val="bg1"/>
              </a:solidFill>
            </a:endParaRPr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040363"/>
              </p:ext>
            </p:extLst>
          </p:nvPr>
        </p:nvGraphicFramePr>
        <p:xfrm>
          <a:off x="467543" y="1565920"/>
          <a:ext cx="8208912" cy="4464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1251">
                  <a:extLst>
                    <a:ext uri="{9D8B030D-6E8A-4147-A177-3AD203B41FA5}">
                      <a16:colId xmlns:a16="http://schemas.microsoft.com/office/drawing/2014/main" xmlns="" val="2542053753"/>
                    </a:ext>
                  </a:extLst>
                </a:gridCol>
                <a:gridCol w="1609213">
                  <a:extLst>
                    <a:ext uri="{9D8B030D-6E8A-4147-A177-3AD203B41FA5}">
                      <a16:colId xmlns:a16="http://schemas.microsoft.com/office/drawing/2014/main" xmlns="" val="2372458580"/>
                    </a:ext>
                  </a:extLst>
                </a:gridCol>
                <a:gridCol w="1566071">
                  <a:extLst>
                    <a:ext uri="{9D8B030D-6E8A-4147-A177-3AD203B41FA5}">
                      <a16:colId xmlns:a16="http://schemas.microsoft.com/office/drawing/2014/main" xmlns="" val="3453893333"/>
                    </a:ext>
                  </a:extLst>
                </a:gridCol>
                <a:gridCol w="1626304">
                  <a:extLst>
                    <a:ext uri="{9D8B030D-6E8A-4147-A177-3AD203B41FA5}">
                      <a16:colId xmlns:a16="http://schemas.microsoft.com/office/drawing/2014/main" xmlns="" val="923871800"/>
                    </a:ext>
                  </a:extLst>
                </a:gridCol>
                <a:gridCol w="1566073">
                  <a:extLst>
                    <a:ext uri="{9D8B030D-6E8A-4147-A177-3AD203B41FA5}">
                      <a16:colId xmlns:a16="http://schemas.microsoft.com/office/drawing/2014/main" xmlns="" val="3726054656"/>
                    </a:ext>
                  </a:extLst>
                </a:gridCol>
              </a:tblGrid>
              <a:tr h="558062">
                <a:tc>
                  <a:txBody>
                    <a:bodyPr/>
                    <a:lstStyle/>
                    <a:p>
                      <a:pPr algn="ctr" fontAlgn="b"/>
                      <a:endParaRPr lang="sk-SK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3200" b="1" u="none" strike="noStrike" dirty="0">
                          <a:effectLst/>
                        </a:rPr>
                        <a:t>výkon</a:t>
                      </a:r>
                      <a:endParaRPr lang="sk-SK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3200" b="1" u="none" strike="noStrike" dirty="0" err="1">
                          <a:effectLst/>
                        </a:rPr>
                        <a:t>VšZP</a:t>
                      </a:r>
                      <a:endParaRPr lang="sk-SK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3200" b="1" u="none" strike="noStrike" dirty="0" smtClean="0">
                          <a:effectLst/>
                        </a:rPr>
                        <a:t>ZP</a:t>
                      </a:r>
                      <a:r>
                        <a:rPr lang="sk-SK" sz="3200" b="1" u="none" strike="noStrike" baseline="0" dirty="0" smtClean="0">
                          <a:effectLst/>
                        </a:rPr>
                        <a:t> 1</a:t>
                      </a:r>
                      <a:endParaRPr lang="sk-SK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3200" b="1" u="none" strike="noStrike" dirty="0" smtClean="0">
                          <a:effectLst/>
                        </a:rPr>
                        <a:t>ZP 2</a:t>
                      </a:r>
                      <a:endParaRPr lang="sk-SK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2380313"/>
                  </a:ext>
                </a:extLst>
              </a:tr>
              <a:tr h="55806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sk-SK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preventívna prehliadka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u="none" strike="noStrike" dirty="0" smtClean="0">
                          <a:effectLst/>
                        </a:rPr>
                        <a:t>160*</a:t>
                      </a:r>
                      <a:endParaRPr lang="sk-SK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17,94 €</a:t>
                      </a:r>
                      <a:endParaRPr lang="sk-SK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sk-SK" sz="2800" b="0" u="none" strike="noStrike" dirty="0" smtClean="0">
                          <a:effectLst/>
                        </a:rPr>
                        <a:t>18,92 €</a:t>
                      </a:r>
                      <a:endParaRPr lang="sk-SK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dirty="0" smtClean="0">
                          <a:effectLst/>
                        </a:rPr>
                        <a:t>16,43 €</a:t>
                      </a:r>
                      <a:endParaRPr lang="sk-SK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3817940"/>
                  </a:ext>
                </a:extLst>
              </a:tr>
              <a:tr h="558062">
                <a:tc vMerge="1">
                  <a:txBody>
                    <a:bodyPr/>
                    <a:lstStyle/>
                    <a:p>
                      <a:pPr algn="ctr" fontAlgn="b"/>
                      <a:endParaRPr lang="sk-SK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u="none" strike="noStrike" dirty="0" smtClean="0">
                          <a:effectLst/>
                        </a:rPr>
                        <a:t>5702p*</a:t>
                      </a:r>
                      <a:endParaRPr lang="sk-SK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4,46 €</a:t>
                      </a:r>
                      <a:endParaRPr lang="sk-SK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sk-SK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dirty="0" smtClean="0">
                          <a:effectLst/>
                        </a:rPr>
                        <a:t>3,80 €</a:t>
                      </a:r>
                      <a:endParaRPr lang="sk-SK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9075821"/>
                  </a:ext>
                </a:extLst>
              </a:tr>
              <a:tr h="558062">
                <a:tc vMerge="1">
                  <a:txBody>
                    <a:bodyPr/>
                    <a:lstStyle/>
                    <a:p>
                      <a:pPr algn="ctr" fontAlgn="b"/>
                      <a:endParaRPr lang="sk-SK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u="none" strike="noStrike" dirty="0" smtClean="0">
                          <a:effectLst/>
                        </a:rPr>
                        <a:t>159a</a:t>
                      </a:r>
                      <a:endParaRPr lang="sk-SK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12,00 €</a:t>
                      </a:r>
                      <a:endParaRPr lang="sk-SK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dirty="0" smtClean="0">
                          <a:effectLst/>
                        </a:rPr>
                        <a:t>4,85</a:t>
                      </a:r>
                      <a:r>
                        <a:rPr lang="sk-SK" sz="2800" b="0" u="none" strike="noStrike" baseline="0" dirty="0" smtClean="0">
                          <a:effectLst/>
                        </a:rPr>
                        <a:t> €</a:t>
                      </a:r>
                      <a:endParaRPr lang="sk-SK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dirty="0" smtClean="0">
                          <a:effectLst/>
                        </a:rPr>
                        <a:t>6,04 €</a:t>
                      </a:r>
                      <a:endParaRPr lang="sk-SK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244497"/>
                  </a:ext>
                </a:extLst>
              </a:tr>
              <a:tr h="5580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maximálna úhrada*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34,40 €</a:t>
                      </a:r>
                      <a:endParaRPr lang="sk-SK" sz="28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23,77 €</a:t>
                      </a:r>
                      <a:endParaRPr lang="sk-SK" sz="28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26,27 €</a:t>
                      </a:r>
                      <a:endParaRPr lang="sk-SK" sz="28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053015"/>
                  </a:ext>
                </a:extLst>
              </a:tr>
              <a:tr h="55806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predoperačné vyšetrenia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u="none" strike="noStrike" dirty="0">
                          <a:effectLst/>
                        </a:rPr>
                        <a:t>60b</a:t>
                      </a:r>
                      <a:endParaRPr lang="sk-SK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13,00 €</a:t>
                      </a:r>
                      <a:endParaRPr lang="sk-SK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dirty="0" smtClean="0">
                          <a:effectLst/>
                        </a:rPr>
                        <a:t>10,50</a:t>
                      </a:r>
                      <a:r>
                        <a:rPr lang="sk-SK" sz="2800" b="0" u="none" strike="noStrike" baseline="0" dirty="0" smtClean="0">
                          <a:effectLst/>
                        </a:rPr>
                        <a:t> €</a:t>
                      </a:r>
                      <a:endParaRPr lang="sk-SK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dirty="0" smtClean="0">
                          <a:effectLst/>
                        </a:rPr>
                        <a:t>10,00 €</a:t>
                      </a:r>
                      <a:endParaRPr lang="sk-SK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9353249"/>
                  </a:ext>
                </a:extLst>
              </a:tr>
              <a:tr h="558062">
                <a:tc vMerge="1">
                  <a:txBody>
                    <a:bodyPr/>
                    <a:lstStyle/>
                    <a:p>
                      <a:pPr algn="ctr" fontAlgn="b"/>
                      <a:endParaRPr lang="sk-SK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u="none" strike="noStrike" dirty="0" smtClean="0">
                          <a:effectLst/>
                        </a:rPr>
                        <a:t>5702*</a:t>
                      </a:r>
                      <a:endParaRPr lang="sk-SK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4,46 €</a:t>
                      </a:r>
                      <a:endParaRPr lang="sk-SK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dirty="0" smtClean="0">
                          <a:effectLst/>
                        </a:rPr>
                        <a:t>4,41 €</a:t>
                      </a:r>
                      <a:endParaRPr lang="sk-SK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dirty="0" smtClean="0">
                          <a:effectLst/>
                        </a:rPr>
                        <a:t>4,18 €</a:t>
                      </a:r>
                      <a:endParaRPr lang="sk-SK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1747332"/>
                  </a:ext>
                </a:extLst>
              </a:tr>
              <a:tr h="5580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maximálna úhrada*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17,46 €</a:t>
                      </a:r>
                      <a:endParaRPr lang="sk-SK" sz="28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14,91 €</a:t>
                      </a:r>
                      <a:endParaRPr lang="sk-SK" sz="28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14,18 €</a:t>
                      </a:r>
                      <a:endParaRPr lang="sk-SK" sz="28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1713862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440531" y="6309320"/>
            <a:ext cx="2376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/>
              <a:t>*v zmysle zmluvných podmienok</a:t>
            </a:r>
            <a:endParaRPr lang="sk-SK" sz="1000" dirty="0"/>
          </a:p>
        </p:txBody>
      </p:sp>
    </p:spTree>
    <p:extLst>
      <p:ext uri="{BB962C8B-B14F-4D97-AF65-F5344CB8AC3E}">
        <p14:creationId xmlns:p14="http://schemas.microsoft.com/office/powerpoint/2010/main" val="1010667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/>
          </p:cNvPr>
          <p:cNvSpPr txBox="1">
            <a:spLocks/>
          </p:cNvSpPr>
          <p:nvPr/>
        </p:nvSpPr>
        <p:spPr bwMode="auto">
          <a:xfrm>
            <a:off x="-1" y="260648"/>
            <a:ext cx="9144001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k-SK" sz="4000" b="1" kern="0" dirty="0" smtClean="0">
                <a:solidFill>
                  <a:schemeClr val="bg1"/>
                </a:solidFill>
              </a:rPr>
              <a:t>Trend úhrad v štandardizovanej ambulancii VLD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1043608" y="543593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Navýšenie na jednu štandardizovanú ambulanciu VLD o 967 € </a:t>
            </a:r>
            <a:endParaRPr lang="sk-SK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765824"/>
              </p:ext>
            </p:extLst>
          </p:nvPr>
        </p:nvGraphicFramePr>
        <p:xfrm>
          <a:off x="899591" y="1268760"/>
          <a:ext cx="734481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9544992"/>
      </p:ext>
    </p:extLst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30845</TotalTime>
  <Words>862</Words>
  <Application>Microsoft Office PowerPoint</Application>
  <PresentationFormat>Prezentácia na obrazovke (4:3)</PresentationFormat>
  <Paragraphs>240</Paragraphs>
  <Slides>10</Slides>
  <Notes>9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Predvolený návrh</vt:lpstr>
      <vt:lpstr>Úprava zmluvných podmienok v ambulantnej zdravotnej starostlivosti</vt:lpstr>
      <vt:lpstr>Prezentácia programu PowerPoint</vt:lpstr>
      <vt:lpstr>Úprava v ambulancii všeobecného lekára pre dospelých (VLD)</vt:lpstr>
      <vt:lpstr>Prezentácia programu PowerPoint</vt:lpstr>
      <vt:lpstr>Navýšenie základnej kapitačnej platby v ambulancii VLD</vt:lpstr>
      <vt:lpstr>Navýšenie individuálnej dodatkovej kapitácie v ambulancii VLD</vt:lpstr>
      <vt:lpstr>Prezentácia programu PowerPoint</vt:lpstr>
      <vt:lpstr>Prezentácia programu PowerPoint</vt:lpstr>
      <vt:lpstr>Prezentácia programu PowerPoint</vt:lpstr>
      <vt:lpstr>Ďakujeme za pozornosť</vt:lpstr>
    </vt:vector>
  </TitlesOfParts>
  <Company>vszp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Všeobecná zdravotná poisťovňa</dc:title>
  <dc:creator>martin.kundrat@vszp.sk</dc:creator>
  <cp:lastModifiedBy>Havelková Beata, MUDr., MPH</cp:lastModifiedBy>
  <cp:revision>1447</cp:revision>
  <cp:lastPrinted>2018-09-28T10:20:43Z</cp:lastPrinted>
  <dcterms:created xsi:type="dcterms:W3CDTF">2011-03-30T12:17:07Z</dcterms:created>
  <dcterms:modified xsi:type="dcterms:W3CDTF">2018-11-21T15:34:04Z</dcterms:modified>
</cp:coreProperties>
</file>